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265" r:id="rId3"/>
    <p:sldId id="260" r:id="rId4"/>
    <p:sldId id="261" r:id="rId5"/>
    <p:sldId id="262" r:id="rId6"/>
    <p:sldId id="264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33"/>
    <a:srgbClr val="FF00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B5AF95E-4FEA-4AAE-B937-8074F3F9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2E74C7-75DA-4979-85D2-FB15C38F9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E471D69-13EE-4291-981A-6875335123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B83043-3C56-4769-8040-84FBE1AC32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9F23A8-41C5-4AEE-A413-FCF62BD6B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6C6B2A-D678-4C27-97B5-39840DE1F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4B56B-7E18-4CFE-A645-660FD379D8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13E8E8-76C6-45D7-85DE-845E955796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F7115-EB3A-4DA6-8BE1-5B464CC054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3D8F3-995F-49E8-8C9C-1D6316E541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CA98E0-B1DE-48A8-89A5-8406AA200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379956-7CE5-4BB9-BC5B-ED3ED335D2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/>
              <a:t>ВОЕННО-ПРОМЫШЛЕННЫЙ КОМПЛЕКС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9 класс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2819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3657600"/>
            <a:ext cx="27813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err="1" smtClean="0"/>
              <a:t>Военно</a:t>
            </a:r>
            <a:r>
              <a:rPr lang="ru-RU" sz="3600" dirty="0" smtClean="0"/>
              <a:t> – промышленный комплекс</a:t>
            </a:r>
            <a:endParaRPr lang="ru-RU" sz="3600" dirty="0"/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Особая группа предприятии по выпуску оружия, боеприпасов, боевой технике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200400"/>
            <a:ext cx="30480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04800"/>
            <a:ext cx="3276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286000"/>
            <a:ext cx="3276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419600"/>
            <a:ext cx="3276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81000" y="609600"/>
            <a:ext cx="4495800" cy="393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ru-RU" sz="2400" u="sng" dirty="0"/>
              <a:t>Состав   ВПК</a:t>
            </a:r>
          </a:p>
          <a:p>
            <a:pPr marL="342900" indent="-342900"/>
            <a:endParaRPr lang="ru-RU" sz="2400" u="sng" dirty="0"/>
          </a:p>
          <a:p>
            <a:pPr marL="342900" indent="-342900">
              <a:buFontTx/>
              <a:buAutoNum type="arabicPeriod"/>
            </a:pPr>
            <a:r>
              <a:rPr lang="ru-RU" sz="2000" dirty="0"/>
              <a:t>Производство ядерного оружия.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Военное судостроение.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Авиационная промышленность.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Ракетно-космическая </a:t>
            </a:r>
            <a:r>
              <a:rPr lang="ru-RU" sz="2000" dirty="0" err="1"/>
              <a:t>пром-ть</a:t>
            </a:r>
            <a:r>
              <a:rPr lang="ru-RU" sz="200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Бронетанковая </a:t>
            </a:r>
            <a:r>
              <a:rPr lang="ru-RU" sz="2000" dirty="0" err="1"/>
              <a:t>пром-ть</a:t>
            </a:r>
            <a:r>
              <a:rPr lang="ru-RU" sz="200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Производство стрелкового оружия.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Производство артиллерийских систем.</a:t>
            </a:r>
          </a:p>
          <a:p>
            <a:pPr marL="342900" indent="-342900"/>
            <a:endParaRPr lang="ru-RU" sz="2400" dirty="0"/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04800" y="4343400"/>
            <a:ext cx="46410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/>
              <a:t>Факторы размещения производств ?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65125" y="4757738"/>
            <a:ext cx="50419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FF"/>
                </a:solidFill>
              </a:rPr>
              <a:t>Военно-стратегический</a:t>
            </a:r>
          </a:p>
          <a:p>
            <a:pPr>
              <a:buFontTx/>
              <a:buChar char="•"/>
            </a:pPr>
            <a:r>
              <a:rPr lang="ru-RU" dirty="0">
                <a:solidFill>
                  <a:srgbClr val="FF00FF"/>
                </a:solidFill>
              </a:rPr>
              <a:t>Безопасность размещения, вдали от границ</a:t>
            </a:r>
          </a:p>
          <a:p>
            <a:pPr>
              <a:buFontTx/>
              <a:buChar char="•"/>
            </a:pPr>
            <a:r>
              <a:rPr lang="ru-RU" dirty="0">
                <a:solidFill>
                  <a:srgbClr val="FF00FF"/>
                </a:solidFill>
              </a:rPr>
              <a:t>Принцип дублирования</a:t>
            </a:r>
          </a:p>
          <a:p>
            <a:pPr>
              <a:buFontTx/>
              <a:buChar char="•"/>
            </a:pPr>
            <a:r>
              <a:rPr lang="ru-RU" dirty="0">
                <a:solidFill>
                  <a:srgbClr val="FF00FF"/>
                </a:solidFill>
              </a:rPr>
              <a:t>Концентрация вокруг Москвы, особенно </a:t>
            </a:r>
          </a:p>
          <a:p>
            <a:r>
              <a:rPr lang="ru-RU" dirty="0">
                <a:solidFill>
                  <a:srgbClr val="FF00FF"/>
                </a:solidFill>
              </a:rPr>
              <a:t>  средств ПВО.</a:t>
            </a:r>
          </a:p>
          <a:p>
            <a:endParaRPr lang="ru-RU" dirty="0">
              <a:solidFill>
                <a:srgbClr val="FF00FF"/>
              </a:solidFill>
            </a:endParaRPr>
          </a:p>
          <a:p>
            <a:pPr>
              <a:buFontTx/>
              <a:buChar char="•"/>
            </a:pPr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746125" y="1371600"/>
            <a:ext cx="61198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/>
              <a:t>- В чём особенность географии предприятий ВПК ?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28600" y="2895600"/>
            <a:ext cx="762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Предприятия ВПК отличаются секретностью, поэтому нередко </a:t>
            </a:r>
            <a:r>
              <a:rPr lang="ru-RU" dirty="0" smtClean="0"/>
              <a:t>размещались в </a:t>
            </a:r>
            <a:r>
              <a:rPr lang="ru-RU" dirty="0"/>
              <a:t>закрытых городах, которые не значились на карте.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63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81000" y="642938"/>
            <a:ext cx="6619875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 dirty="0"/>
              <a:t>Определите современные названия городов:</a:t>
            </a:r>
          </a:p>
          <a:p>
            <a:endParaRPr lang="ru-RU" b="1" dirty="0">
              <a:solidFill>
                <a:srgbClr val="FFFF00"/>
              </a:solidFill>
            </a:endParaRPr>
          </a:p>
          <a:p>
            <a:r>
              <a:rPr lang="ru-RU" sz="2400" b="1" dirty="0">
                <a:solidFill>
                  <a:srgbClr val="66FF33"/>
                </a:solidFill>
              </a:rPr>
              <a:t>Арзамас-16</a:t>
            </a:r>
          </a:p>
          <a:p>
            <a:r>
              <a:rPr lang="ru-RU" sz="2400" b="1" dirty="0">
                <a:solidFill>
                  <a:srgbClr val="66FF33"/>
                </a:solidFill>
              </a:rPr>
              <a:t>Челябинск-70</a:t>
            </a:r>
          </a:p>
          <a:p>
            <a:r>
              <a:rPr lang="ru-RU" sz="2400" b="1" dirty="0">
                <a:solidFill>
                  <a:srgbClr val="66FF33"/>
                </a:solidFill>
              </a:rPr>
              <a:t>Челябинск-65</a:t>
            </a:r>
          </a:p>
          <a:p>
            <a:r>
              <a:rPr lang="ru-RU" sz="2400" b="1" dirty="0">
                <a:solidFill>
                  <a:srgbClr val="66FF33"/>
                </a:solidFill>
              </a:rPr>
              <a:t>Пенза-19</a:t>
            </a:r>
          </a:p>
          <a:p>
            <a:r>
              <a:rPr lang="ru-RU" sz="2400" b="1" dirty="0">
                <a:solidFill>
                  <a:srgbClr val="66FF33"/>
                </a:solidFill>
              </a:rPr>
              <a:t>Златоуст-36</a:t>
            </a:r>
          </a:p>
          <a:p>
            <a:r>
              <a:rPr lang="ru-RU" sz="2400" b="1" dirty="0">
                <a:solidFill>
                  <a:srgbClr val="66FF33"/>
                </a:solidFill>
              </a:rPr>
              <a:t>Томск-7</a:t>
            </a:r>
          </a:p>
          <a:p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114800"/>
            <a:ext cx="30480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114800"/>
            <a:ext cx="3048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4114800"/>
            <a:ext cx="2819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676400"/>
            <a:ext cx="27813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1676400"/>
            <a:ext cx="2895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46125" y="388938"/>
            <a:ext cx="71786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/>
              <a:t>ВПК стремится производить как можно больше оружия.</a:t>
            </a:r>
          </a:p>
          <a:p>
            <a:r>
              <a:rPr lang="ru-RU" sz="2000" b="1" dirty="0"/>
              <a:t>-Но сколько необходимо оружия стране?</a:t>
            </a:r>
          </a:p>
          <a:p>
            <a:r>
              <a:rPr lang="ru-RU" sz="2000" b="1" dirty="0"/>
              <a:t>-Как определить потребность в вооружении?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93725" y="1708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46125" y="22415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62000" y="1828800"/>
            <a:ext cx="7086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FF"/>
                </a:solidFill>
              </a:rPr>
              <a:t>Конверсия</a:t>
            </a:r>
            <a:r>
              <a:rPr lang="ru-RU" sz="2400" b="1" dirty="0">
                <a:solidFill>
                  <a:srgbClr val="66FF33"/>
                </a:solidFill>
              </a:rPr>
              <a:t>- </a:t>
            </a:r>
            <a:r>
              <a:rPr lang="ru-RU" sz="2400" b="1" dirty="0" smtClean="0">
                <a:solidFill>
                  <a:srgbClr val="66FF33"/>
                </a:solidFill>
              </a:rPr>
              <a:t>перевод военного </a:t>
            </a:r>
            <a:r>
              <a:rPr lang="ru-RU" sz="2400" b="1" dirty="0">
                <a:solidFill>
                  <a:srgbClr val="66FF33"/>
                </a:solidFill>
              </a:rPr>
              <a:t>производства на выпуск </a:t>
            </a:r>
          </a:p>
          <a:p>
            <a:pPr algn="ctr"/>
            <a:r>
              <a:rPr lang="ru-RU" sz="2400" b="1" dirty="0">
                <a:solidFill>
                  <a:srgbClr val="66FF33"/>
                </a:solidFill>
              </a:rPr>
              <a:t>гражданской продукции</a:t>
            </a: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00400"/>
            <a:ext cx="5486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5450" y="3200400"/>
            <a:ext cx="36385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WordArt 6"/>
          <p:cNvSpPr>
            <a:spLocks noChangeArrowheads="1" noChangeShapeType="1" noTextEdit="1"/>
          </p:cNvSpPr>
          <p:nvPr/>
        </p:nvSpPr>
        <p:spPr bwMode="auto">
          <a:xfrm>
            <a:off x="1981200" y="457200"/>
            <a:ext cx="52578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Дискуссия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28600" y="1752600"/>
            <a:ext cx="7772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На проблему конверсии существует несколько точек зрения. </a:t>
            </a:r>
          </a:p>
          <a:p>
            <a:pPr algn="just"/>
            <a:r>
              <a:rPr lang="ru-RU" b="1" dirty="0"/>
              <a:t>Одни считают, что конверсия необходима России. Другие считают, что следует придерживаться девиза оборонной промышленности США </a:t>
            </a:r>
          </a:p>
          <a:p>
            <a:pPr algn="just"/>
            <a:r>
              <a:rPr lang="ru-RU" b="1" dirty="0"/>
              <a:t>« Экспорт вооружения- лучше, чем конверсия».</a:t>
            </a:r>
          </a:p>
          <a:p>
            <a:endParaRPr lang="ru-RU" b="1" dirty="0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066800" y="3657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04801" y="3538538"/>
            <a:ext cx="769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00FF00"/>
                </a:solidFill>
              </a:rPr>
              <a:t>Вопросы для обсуждения:</a:t>
            </a:r>
          </a:p>
          <a:p>
            <a:r>
              <a:rPr lang="ru-RU" sz="2000" b="1" dirty="0" smtClean="0"/>
              <a:t>1. Ваше </a:t>
            </a:r>
            <a:r>
              <a:rPr lang="ru-RU" sz="2000" b="1" dirty="0"/>
              <a:t>отношение к экспорту оружия в другие </a:t>
            </a:r>
          </a:p>
          <a:p>
            <a:r>
              <a:rPr lang="ru-RU" sz="2000" b="1" dirty="0"/>
              <a:t>страны ?</a:t>
            </a:r>
          </a:p>
          <a:p>
            <a:r>
              <a:rPr lang="ru-RU" sz="2000" b="1" dirty="0" smtClean="0"/>
              <a:t>2. Как </a:t>
            </a:r>
            <a:r>
              <a:rPr lang="ru-RU" sz="2000" b="1" dirty="0"/>
              <a:t>Вы считаете, если необходимость конверсии?</a:t>
            </a:r>
          </a:p>
          <a:p>
            <a:r>
              <a:rPr lang="ru-RU" sz="2000" b="1" dirty="0" smtClean="0"/>
              <a:t>3. ВПК </a:t>
            </a:r>
            <a:r>
              <a:rPr lang="ru-RU" sz="2000" b="1" dirty="0"/>
              <a:t>оказывает мощное негативное влияние</a:t>
            </a:r>
          </a:p>
          <a:p>
            <a:r>
              <a:rPr lang="ru-RU" sz="2000" b="1" dirty="0"/>
              <a:t>н</a:t>
            </a:r>
            <a:r>
              <a:rPr lang="ru-RU" sz="2000" b="1" dirty="0" smtClean="0"/>
              <a:t>а </a:t>
            </a:r>
            <a:r>
              <a:rPr lang="ru-RU" sz="2000" b="1" dirty="0"/>
              <a:t>окружающую среду. Как Вы относитесь к </a:t>
            </a:r>
          </a:p>
          <a:p>
            <a:r>
              <a:rPr lang="ru-RU" sz="2000" b="1" dirty="0"/>
              <a:t>проблеме утилизации отходов ядерного топлива?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187</TotalTime>
  <Words>215</Words>
  <Application>Microsoft PowerPoint</Application>
  <PresentationFormat>Экран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ВОЕННО-ПРОМЫШЛЕННЫЙ КОМПЛЕКС </vt:lpstr>
      <vt:lpstr>Военно – промышленный комплекс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директор</cp:lastModifiedBy>
  <cp:revision>23</cp:revision>
  <cp:lastPrinted>1601-01-01T00:00:00Z</cp:lastPrinted>
  <dcterms:created xsi:type="dcterms:W3CDTF">2012-11-21T08:06:19Z</dcterms:created>
  <dcterms:modified xsi:type="dcterms:W3CDTF">2017-01-28T05:38:01Z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